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2" r:id="rId3"/>
    <p:sldId id="293" r:id="rId4"/>
    <p:sldId id="257" r:id="rId5"/>
    <p:sldId id="264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8" r:id="rId22"/>
    <p:sldId id="296" r:id="rId23"/>
    <p:sldId id="297" r:id="rId24"/>
    <p:sldId id="274" r:id="rId25"/>
    <p:sldId id="275" r:id="rId26"/>
    <p:sldId id="276" r:id="rId27"/>
    <p:sldId id="294" r:id="rId28"/>
    <p:sldId id="295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62129" initials="T" lastIdx="1" clrIdx="0">
    <p:extLst>
      <p:ext uri="{19B8F6BF-5375-455C-9EA6-DF929625EA0E}">
        <p15:presenceInfo xmlns:p15="http://schemas.microsoft.com/office/powerpoint/2012/main" userId="T16212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44" d="100"/>
          <a:sy n="144" d="100"/>
        </p:scale>
        <p:origin x="144" y="6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0T11:37:23.153" idx="1">
    <p:pos x="7680" y="71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28562-7C25-4912-9B7B-E335B31E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CN" altLang="en-US" sz="5200" dirty="0">
                <a:solidFill>
                  <a:srgbClr val="FFFFFF"/>
                </a:solidFill>
              </a:rPr>
              <a:t>音游性能优化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renderpass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为啥用前向而不用延迟？</a:t>
            </a:r>
          </a:p>
          <a:p>
            <a:pPr lvl="1"/>
            <a:r>
              <a:rPr lang="zh-CN" altLang="en-US" dirty="0"/>
              <a:t>延迟性能比前向更高，所有的不透明渲染都存储成</a:t>
            </a:r>
            <a:r>
              <a:rPr lang="en-US" altLang="zh-CN" dirty="0"/>
              <a:t>g-buffer</a:t>
            </a:r>
            <a:r>
              <a:rPr lang="zh-CN" altLang="en-US" dirty="0"/>
              <a:t>。然后所有光只遍历一遍。</a:t>
            </a:r>
          </a:p>
          <a:p>
            <a:pPr lvl="1"/>
            <a:r>
              <a:rPr lang="zh-CN" altLang="en-US" dirty="0"/>
              <a:t>前向一盏光会执行一遍物体的渲染流程。</a:t>
            </a:r>
          </a:p>
          <a:p>
            <a:pPr lvl="1"/>
            <a:r>
              <a:rPr lang="zh-CN" altLang="en-US" dirty="0"/>
              <a:t>延迟消耗的带宽更高，</a:t>
            </a:r>
          </a:p>
          <a:p>
            <a:r>
              <a:rPr lang="en-US" altLang="zh-CN" dirty="0"/>
              <a:t>TBDR</a:t>
            </a:r>
            <a:r>
              <a:rPr lang="zh-CN" altLang="en-US" dirty="0"/>
              <a:t>、</a:t>
            </a:r>
            <a:r>
              <a:rPr lang="en-US" altLang="zh-CN" dirty="0"/>
              <a:t>IMR</a:t>
            </a:r>
            <a:r>
              <a:rPr lang="zh-CN" altLang="en-US" dirty="0"/>
              <a:t>的区别是啥？</a:t>
            </a:r>
            <a:endParaRPr lang="en-US" altLang="zh-CN" dirty="0"/>
          </a:p>
          <a:p>
            <a:r>
              <a:rPr lang="en-US" altLang="zh-CN" dirty="0"/>
              <a:t>Slate</a:t>
            </a:r>
            <a:r>
              <a:rPr lang="zh-CN" altLang="en-US" dirty="0"/>
              <a:t>和场景是走的两套渲染流程</a:t>
            </a:r>
            <a:endParaRPr lang="en-US" altLang="zh-CN" dirty="0"/>
          </a:p>
          <a:p>
            <a:pPr lvl="1"/>
            <a:r>
              <a:rPr lang="en-US" altLang="zh-CN" dirty="0"/>
              <a:t>Slate </a:t>
            </a:r>
            <a:r>
              <a:rPr lang="en-US" altLang="zh-CN" dirty="0" err="1"/>
              <a:t>SlateVertextShader.usf</a:t>
            </a:r>
            <a:r>
              <a:rPr lang="en-US" altLang="zh-CN" dirty="0"/>
              <a:t> </a:t>
            </a:r>
            <a:r>
              <a:rPr lang="en-US" altLang="zh-CN" dirty="0" err="1"/>
              <a:t>SlateElementPixelShader.usf</a:t>
            </a:r>
            <a:endParaRPr lang="en-US" altLang="zh-CN" dirty="0"/>
          </a:p>
          <a:p>
            <a:pPr lvl="1"/>
            <a:r>
              <a:rPr lang="zh-CN" altLang="en-US" dirty="0"/>
              <a:t>场景</a:t>
            </a:r>
            <a:r>
              <a:rPr lang="en-US" altLang="zh-CN" dirty="0" err="1"/>
              <a:t>TimiMobileBasePixelShader.usf</a:t>
            </a:r>
            <a:r>
              <a:rPr lang="en-US" altLang="zh-CN" dirty="0"/>
              <a:t> </a:t>
            </a:r>
            <a:r>
              <a:rPr lang="zh-CN" altLang="en-US" dirty="0"/>
              <a:t>角色</a:t>
            </a:r>
            <a:r>
              <a:rPr lang="en-US" altLang="zh-CN" err="1"/>
              <a:t>OSGGameMobileBasePassPixelShader</a:t>
            </a:r>
            <a:r>
              <a:rPr lang="en-US" altLang="zh-CN"/>
              <a:t>.usf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/>
              <a:t>贴图格式能压缩就压缩。贴图内存越小，片上命中率就越高，总的传输量也少</a:t>
            </a:r>
          </a:p>
          <a:p>
            <a:r>
              <a:rPr lang="zh-CN" altLang="en-US"/>
              <a:t>能开</a:t>
            </a:r>
            <a:r>
              <a:rPr lang="en-US" altLang="zh-CN"/>
              <a:t>mipmap</a:t>
            </a:r>
            <a:r>
              <a:rPr lang="zh-CN" altLang="en-US"/>
              <a:t>就开</a:t>
            </a:r>
            <a:r>
              <a:rPr lang="en-US" altLang="zh-CN"/>
              <a:t>mipmap</a:t>
            </a:r>
            <a:r>
              <a:rPr lang="zh-CN" altLang="en-US"/>
              <a:t>（前提是能用到，</a:t>
            </a:r>
            <a:r>
              <a:rPr lang="en-US" altLang="zh-CN"/>
              <a:t>UI</a:t>
            </a:r>
            <a:r>
              <a:rPr lang="zh-CN" altLang="en-US"/>
              <a:t>贴图就不用开了）。与减少实际使用的贴图内存是一个道理，但是会增加总贴图的内存占用大小，需要在内存开销和带宽开销上做一个平衡。</a:t>
            </a:r>
          </a:p>
          <a:p>
            <a:r>
              <a:rPr lang="zh-CN" altLang="en-US"/>
              <a:t>随机纹理寻址相对于相邻纹理寻址有显著开销。提高片上命中率。</a:t>
            </a:r>
          </a:p>
          <a:p>
            <a:r>
              <a:rPr lang="en-US" altLang="zh-CN"/>
              <a:t>3DTexture Sampling</a:t>
            </a:r>
            <a:r>
              <a:rPr lang="zh-CN" altLang="en-US"/>
              <a:t>有显著开销。</a:t>
            </a:r>
            <a:r>
              <a:rPr lang="en-US" altLang="zh-CN"/>
              <a:t>Trilinear</a:t>
            </a:r>
            <a:r>
              <a:rPr lang="zh-CN" altLang="en-US"/>
              <a:t>其实就相当于</a:t>
            </a:r>
            <a:r>
              <a:rPr lang="en-US" altLang="zh-CN"/>
              <a:t>tex3D</a:t>
            </a:r>
            <a:r>
              <a:rPr lang="zh-CN" altLang="en-US"/>
              <a:t>了（此结论不负责任），</a:t>
            </a:r>
            <a:r>
              <a:rPr lang="en-US" altLang="zh-CN"/>
              <a:t>Bilinear</a:t>
            </a:r>
            <a:r>
              <a:rPr lang="zh-CN" altLang="en-US"/>
              <a:t>能忍就尽量凑合用着吧。</a:t>
            </a:r>
          </a:p>
          <a:p>
            <a:r>
              <a:rPr lang="zh-CN" altLang="en-US"/>
              <a:t>使用</a:t>
            </a:r>
            <a:r>
              <a:rPr lang="en-US" altLang="zh-CN"/>
              <a:t>LUT(look up texture)</a:t>
            </a:r>
            <a:r>
              <a:rPr lang="zh-CN" altLang="en-US"/>
              <a:t>很可能是负优化。需要对比权衡带宽占用</a:t>
            </a:r>
            <a:r>
              <a:rPr lang="en-US" altLang="zh-CN"/>
              <a:t>+texture fetch</a:t>
            </a:r>
            <a:r>
              <a:rPr lang="zh-CN" altLang="en-US"/>
              <a:t>操作增加与</a:t>
            </a:r>
            <a:r>
              <a:rPr lang="en-US" altLang="zh-CN"/>
              <a:t>ALU</a:t>
            </a:r>
            <a:r>
              <a:rPr lang="zh-CN" altLang="en-US"/>
              <a:t>占用增加降低并行效率，另外还很可能涉及到美术工作流和最终效果，所以是个不是很好进行操作的优化。</a:t>
            </a:r>
          </a:p>
          <a:p>
            <a:r>
              <a:rPr lang="zh-CN" altLang="en-US"/>
              <a:t>通道图能合并就合并，减少</a:t>
            </a:r>
            <a:r>
              <a:rPr lang="en-US" altLang="zh-CN"/>
              <a:t>Shader</a:t>
            </a:r>
            <a:r>
              <a:rPr lang="zh-CN" altLang="en-US"/>
              <a:t>中贴图采样次数。</a:t>
            </a:r>
          </a:p>
          <a:p>
            <a:r>
              <a:rPr lang="zh-CN" altLang="en-US"/>
              <a:t>控制</a:t>
            </a:r>
            <a:r>
              <a:rPr lang="en-US" altLang="zh-CN"/>
              <a:t>Framebuffer</a:t>
            </a:r>
            <a:r>
              <a:rPr lang="zh-CN" altLang="en-US"/>
              <a:t>大小。</a:t>
            </a:r>
          </a:p>
          <a:p>
            <a:r>
              <a:rPr lang="zh-CN" altLang="en-US"/>
              <a:t>总顶点数量也是带宽开销的影响因素。虽然以现在</a:t>
            </a:r>
            <a:r>
              <a:rPr lang="en-US" altLang="zh-CN"/>
              <a:t>GPU</a:t>
            </a:r>
            <a:r>
              <a:rPr lang="zh-CN" altLang="en-US"/>
              <a:t>的计算能力来说，顶点数增多产生的</a:t>
            </a:r>
            <a:r>
              <a:rPr lang="en-US" altLang="zh-CN"/>
              <a:t>VS</a:t>
            </a:r>
            <a:r>
              <a:rPr lang="zh-CN" altLang="en-US"/>
              <a:t>计算开销增加通常是忽略不计的。但是仍不能忽略总顶点数量对于</a:t>
            </a:r>
            <a:r>
              <a:rPr lang="en-US" altLang="zh-CN"/>
              <a:t>VertexBuffer</a:t>
            </a:r>
            <a:r>
              <a:rPr lang="zh-CN" altLang="en-US"/>
              <a:t>所消耗带宽的影响，对于总顶点数的限制应该更多的从带宽消耗上去进行测试和分析。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寻找瓶颈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</a:rPr>
              <a:t>stat unit</a:t>
            </a:r>
            <a:r>
              <a:rPr lang="zh-CN" altLang="en-US" sz="2000" dirty="0">
                <a:solidFill>
                  <a:schemeClr val="bg1"/>
                </a:solidFill>
              </a:rPr>
              <a:t>，而不仅仅是</a:t>
            </a:r>
            <a:r>
              <a:rPr lang="en-US" altLang="zh-CN" sz="2000" dirty="0">
                <a:solidFill>
                  <a:schemeClr val="bg1"/>
                </a:solidFill>
              </a:rPr>
              <a:t>stat fps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最大的数表示你的瓶颈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每帧耗时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：每帧完成花费的好事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Game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BP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TS</a:t>
            </a:r>
            <a:r>
              <a:rPr lang="zh-CN" altLang="en-US" sz="2000" dirty="0">
                <a:solidFill>
                  <a:schemeClr val="bg1"/>
                </a:solidFill>
              </a:rPr>
              <a:t>操作耗时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Draw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2F974-0DB6-4287-A1EB-398ABC78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28" y="369913"/>
            <a:ext cx="2970169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F5FACB-AB61-47DE-8A6F-7388DE8B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28" y="3730267"/>
            <a:ext cx="3145706" cy="27845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B2189B-EFB1-4E35-9025-9AA1F0A9A5D8}"/>
              </a:ext>
            </a:extLst>
          </p:cNvPr>
          <p:cNvSpPr txBox="1"/>
          <p:nvPr/>
        </p:nvSpPr>
        <p:spPr>
          <a:xfrm>
            <a:off x="6615404" y="6407361"/>
            <a:ext cx="568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也可以用</a:t>
            </a:r>
            <a:r>
              <a:rPr lang="en-US" altLang="zh-CN" dirty="0">
                <a:solidFill>
                  <a:schemeClr val="bg1"/>
                </a:solidFill>
              </a:rPr>
              <a:t>stat </a:t>
            </a:r>
            <a:r>
              <a:rPr lang="en-US" altLang="zh-CN" dirty="0" err="1">
                <a:solidFill>
                  <a:schemeClr val="bg1"/>
                </a:solidFill>
              </a:rPr>
              <a:t>unitGraph</a:t>
            </a:r>
            <a:r>
              <a:rPr lang="zh-CN" altLang="en-US" dirty="0">
                <a:solidFill>
                  <a:schemeClr val="bg1"/>
                </a:solidFill>
              </a:rPr>
              <a:t>，图形的话更容易看出耗时变化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06137-5306-479E-B48E-E139F55B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定义瓶颈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222E8-801E-49CF-89B0-20098A828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手机或者主机游戏一定是在目标硬件上去分析的，编辑器上一定是不准确的。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901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084B63-3106-45A8-AFA5-234E9AA3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/>
              <a:t>分析一帧</a:t>
            </a:r>
          </a:p>
        </p:txBody>
      </p:sp>
      <p:sp>
        <p:nvSpPr>
          <p:cNvPr id="39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F7C6E448-C4F4-4966-ACCD-24770F17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71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647E61-3C71-4A01-B643-30F9D1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000" dirty="0"/>
              <a:t>在第</a:t>
            </a:r>
            <a:r>
              <a:rPr lang="en-US" altLang="zh-CN" sz="2000" dirty="0"/>
              <a:t>0</a:t>
            </a:r>
            <a:r>
              <a:rPr lang="zh-CN" altLang="en-US" sz="2000" dirty="0"/>
              <a:t>帧啥也没做</a:t>
            </a:r>
            <a:endParaRPr lang="en-US" altLang="zh-CN" sz="2000" dirty="0"/>
          </a:p>
          <a:p>
            <a:r>
              <a:rPr lang="zh-CN" altLang="en-US" sz="2000" dirty="0"/>
              <a:t>第二帧</a:t>
            </a:r>
            <a:r>
              <a:rPr lang="en-US" altLang="zh-CN" sz="2000" dirty="0"/>
              <a:t>CPU</a:t>
            </a:r>
            <a:r>
              <a:rPr lang="zh-CN" altLang="en-US" sz="2000" dirty="0"/>
              <a:t>处理逻辑，开</a:t>
            </a:r>
            <a:r>
              <a:rPr lang="en-US" altLang="zh-CN" sz="2000" dirty="0"/>
              <a:t>DRAW</a:t>
            </a:r>
            <a:r>
              <a:rPr lang="zh-CN" altLang="en-US" sz="2000" dirty="0"/>
              <a:t>线程</a:t>
            </a:r>
            <a:endParaRPr lang="en-US" altLang="zh-CN" sz="2000" dirty="0"/>
          </a:p>
          <a:p>
            <a:r>
              <a:rPr lang="zh-CN" altLang="en-US" sz="2000" dirty="0"/>
              <a:t>第三帧</a:t>
            </a:r>
            <a:r>
              <a:rPr lang="en-US" altLang="zh-CN" sz="2000" dirty="0"/>
              <a:t>GPU</a:t>
            </a:r>
            <a:r>
              <a:rPr lang="zh-CN" altLang="en-US" sz="2000" dirty="0"/>
              <a:t>处理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651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A54B4-B1FD-4BF7-91F2-9F500F47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/>
              <a:t>分析一帧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2AC400-881E-4DF6-AD34-28C20B86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4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1526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C84CD0-2D29-4916-9901-0A0FAEB6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61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78B46D-F149-435C-93EE-099B883E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altLang="zh-CN" sz="2800"/>
              <a:t>Profiling(CPU)</a:t>
            </a:r>
            <a:endParaRPr lang="zh-CN" altLang="en-US" sz="2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5F37-E574-4DE7-B6CC-8756BF5A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Session Frontend </a:t>
            </a:r>
            <a:r>
              <a:rPr lang="zh-CN" altLang="en-US" sz="1700" dirty="0"/>
              <a:t>主要用来分析</a:t>
            </a:r>
            <a:r>
              <a:rPr lang="en-US" altLang="zh-CN" sz="1700" dirty="0"/>
              <a:t>CPU</a:t>
            </a:r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StartFile</a:t>
            </a:r>
            <a:r>
              <a:rPr lang="en-US" altLang="zh-CN" sz="1700" dirty="0"/>
              <a:t> // </a:t>
            </a:r>
            <a:r>
              <a:rPr lang="zh-CN" altLang="en-US" sz="1700" dirty="0"/>
              <a:t>开始</a:t>
            </a: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StopFile</a:t>
            </a:r>
            <a:r>
              <a:rPr lang="en-US" altLang="zh-CN" sz="1700" dirty="0"/>
              <a:t> //</a:t>
            </a:r>
            <a:r>
              <a:rPr lang="zh-CN" altLang="en-US" sz="1700" dirty="0"/>
              <a:t>结束</a:t>
            </a:r>
            <a:endParaRPr lang="en-US" altLang="zh-CN" sz="1700"/>
          </a:p>
          <a:p>
            <a:pPr marL="0" indent="0">
              <a:buNone/>
            </a:pP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07842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E1809A-048A-4684-885A-A024674B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/>
              <a:t>游戏线程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A61EE-AFBB-4981-B630-C01BABE0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/>
              <a:t>计算游戏逻辑和变换</a:t>
            </a:r>
            <a:endParaRPr lang="en-US" altLang="zh-CN" sz="2200"/>
          </a:p>
          <a:p>
            <a:r>
              <a:rPr lang="zh-CN" altLang="en-US" sz="2200"/>
              <a:t>动画</a:t>
            </a:r>
            <a:endParaRPr lang="en-US" altLang="zh-CN" sz="2200"/>
          </a:p>
          <a:p>
            <a:r>
              <a:rPr lang="zh-CN" altLang="en-US" sz="2200"/>
              <a:t>对象位置</a:t>
            </a:r>
            <a:endParaRPr lang="en-US" altLang="zh-CN" sz="2200"/>
          </a:p>
          <a:p>
            <a:r>
              <a:rPr lang="zh-CN" altLang="en-US" sz="2200"/>
              <a:t>角色移动</a:t>
            </a:r>
            <a:endParaRPr lang="en-US" altLang="zh-CN" sz="2200"/>
          </a:p>
          <a:p>
            <a:r>
              <a:rPr lang="zh-CN" altLang="en-US" sz="2200"/>
              <a:t>物理</a:t>
            </a:r>
            <a:endParaRPr lang="en-US" altLang="zh-CN" sz="2200"/>
          </a:p>
          <a:p>
            <a:r>
              <a:rPr lang="zh-CN" altLang="en-US" sz="2200"/>
              <a:t>生产</a:t>
            </a:r>
            <a:endParaRPr lang="en-US" altLang="zh-CN" sz="2200"/>
          </a:p>
          <a:p>
            <a:r>
              <a:rPr lang="en-US" altLang="zh-CN" sz="2200"/>
              <a:t>AI</a:t>
            </a:r>
            <a:endParaRPr lang="zh-CN" altLang="en-US" sz="2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C0E14-BB2F-49BB-A85C-5DBFC38E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1" r="329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782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A05691-F36F-44DD-904C-144D68CA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84BABF-B50B-412E-9179-B6AA2BBC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827" y="978408"/>
            <a:ext cx="4437509" cy="1106424"/>
          </a:xfrm>
        </p:spPr>
        <p:txBody>
          <a:bodyPr anchor="b">
            <a:normAutofit/>
          </a:bodyPr>
          <a:lstStyle/>
          <a:p>
            <a:r>
              <a:rPr lang="en-US" altLang="zh-CN" sz="3300"/>
              <a:t>Tick</a:t>
            </a:r>
            <a:endParaRPr lang="zh-CN" altLang="en-US" sz="33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3321B-DEEE-4F5D-961D-51F79069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" r="26809" b="1"/>
          <a:stretch/>
        </p:blipFill>
        <p:spPr>
          <a:xfrm>
            <a:off x="739152" y="585216"/>
            <a:ext cx="2250176" cy="2338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8FDD4C-8F20-4FF4-9203-54498B08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90" y="1110245"/>
            <a:ext cx="2671207" cy="1288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BC1024-F096-47AC-8C18-29963F57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" y="3606944"/>
            <a:ext cx="5567359" cy="20877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9CF0DD-5937-4172-BD2C-9579BD31D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284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8EB05-2C2A-4A6C-9252-4D564C36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27" y="2359152"/>
            <a:ext cx="4437509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/>
              <a:t>一般来说，</a:t>
            </a:r>
            <a:r>
              <a:rPr lang="en-US" altLang="zh-CN" sz="1900"/>
              <a:t>Tick</a:t>
            </a:r>
            <a:r>
              <a:rPr lang="zh-CN" altLang="en-US" sz="1900"/>
              <a:t>是每帧去计算的，</a:t>
            </a:r>
            <a:r>
              <a:rPr lang="en-US" altLang="zh-CN" sz="1900"/>
              <a:t>C++</a:t>
            </a:r>
            <a:r>
              <a:rPr lang="zh-CN" altLang="en-US" sz="1900"/>
              <a:t>、蓝图、</a:t>
            </a:r>
            <a:r>
              <a:rPr lang="en-US" altLang="zh-CN" sz="1900"/>
              <a:t>TS</a:t>
            </a:r>
            <a:r>
              <a:rPr lang="zh-CN" altLang="en-US" sz="1900"/>
              <a:t>的</a:t>
            </a:r>
            <a:r>
              <a:rPr lang="en-US" altLang="zh-CN" sz="1900"/>
              <a:t>Tick</a:t>
            </a:r>
            <a:r>
              <a:rPr lang="zh-CN" altLang="en-US" sz="1900"/>
              <a:t>一般来说是性能开销的杀手，所以对于</a:t>
            </a:r>
            <a:r>
              <a:rPr lang="en-US" altLang="zh-CN" sz="1900"/>
              <a:t>Game Thread</a:t>
            </a:r>
            <a:r>
              <a:rPr lang="zh-CN" altLang="en-US" sz="1900"/>
              <a:t>来说，我们会专门去分析每一个地方的</a:t>
            </a:r>
            <a:r>
              <a:rPr lang="en-US" altLang="zh-CN" sz="1900"/>
              <a:t>Tick</a:t>
            </a:r>
            <a:r>
              <a:rPr lang="zh-CN" altLang="en-US" sz="1900"/>
              <a:t>并优化它，比如把复杂的运算挪到</a:t>
            </a:r>
            <a:r>
              <a:rPr lang="en-US" altLang="zh-CN" sz="1900"/>
              <a:t>C++</a:t>
            </a:r>
            <a:r>
              <a:rPr lang="zh-CN" altLang="en-US" sz="1900"/>
              <a:t>（头顶文字），比如做一些缓冲，加大</a:t>
            </a:r>
            <a:r>
              <a:rPr lang="en-US" altLang="zh-CN" sz="1900"/>
              <a:t>Tick</a:t>
            </a:r>
            <a:r>
              <a:rPr lang="zh-CN" altLang="en-US" sz="1900"/>
              <a:t>的间隔时间。避免空的</a:t>
            </a:r>
            <a:r>
              <a:rPr lang="en-US" altLang="zh-CN" sz="1900"/>
              <a:t>Tick</a:t>
            </a:r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3779439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49FA37-62A9-47EA-86EF-8158C96A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CN"/>
              <a:t>Tick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5E2087-BC77-4AA6-BD7C-AFEC6ED9A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下面的可以用来取代</a:t>
            </a:r>
            <a:r>
              <a:rPr lang="en-US" altLang="zh-CN" sz="2000" dirty="0"/>
              <a:t>Tick</a:t>
            </a:r>
          </a:p>
          <a:p>
            <a:r>
              <a:rPr lang="en-US" altLang="zh-CN" sz="2000" dirty="0"/>
              <a:t>Timelines (Sequence)</a:t>
            </a:r>
          </a:p>
          <a:p>
            <a:r>
              <a:rPr lang="en-US" altLang="zh-CN" sz="2000" dirty="0"/>
              <a:t>Timers</a:t>
            </a:r>
            <a:r>
              <a:rPr lang="zh-CN" altLang="en-US" sz="2000" dirty="0"/>
              <a:t>（定时器）</a:t>
            </a:r>
            <a:endParaRPr lang="en-US" altLang="zh-CN" sz="2000" dirty="0"/>
          </a:p>
          <a:p>
            <a:r>
              <a:rPr lang="zh-CN" altLang="en-US" sz="2000" dirty="0"/>
              <a:t>手动开关</a:t>
            </a:r>
            <a:r>
              <a:rPr lang="en-US" altLang="zh-CN" sz="2000" dirty="0"/>
              <a:t>Tick</a:t>
            </a:r>
          </a:p>
          <a:p>
            <a:r>
              <a:rPr lang="zh-CN" altLang="en-US" sz="2000" dirty="0"/>
              <a:t>增大</a:t>
            </a:r>
            <a:r>
              <a:rPr lang="en-US" altLang="zh-CN" sz="2000" dirty="0"/>
              <a:t>Tick</a:t>
            </a:r>
            <a:r>
              <a:rPr lang="zh-CN" altLang="en-US" sz="2000" dirty="0"/>
              <a:t>执行间隔</a:t>
            </a:r>
            <a:endParaRPr lang="en-US" altLang="zh-CN" sz="2000" dirty="0"/>
          </a:p>
          <a:p>
            <a:r>
              <a:rPr lang="zh-CN" altLang="en-US" sz="2000" dirty="0"/>
              <a:t>事件驱动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E318FD-B7FC-4856-9FE8-8A91A1FA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229510"/>
            <a:ext cx="4935970" cy="19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33B03-E520-4876-B1F2-54B193DB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dirty="0"/>
              <a:t>性能、目标帧率、画面质量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C1877F-E2BE-4032-AAF0-45D2E7BCA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015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7600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7A9C0-7948-44C6-A863-2D9D28BF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zh-CN" altLang="en-US" sz="3200"/>
              <a:t>耗时高的函数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FA426-7275-41E8-A508-43D35443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尽量避免使用耗时高的函数</a:t>
            </a:r>
            <a:endParaRPr lang="en-US" altLang="zh-CN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5E1A6-CEB4-4F21-B103-08539A0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15330"/>
            <a:ext cx="11164824" cy="2121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E426FA-D4AE-4AEF-9E81-D8C8140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98" y="5427357"/>
            <a:ext cx="2171429" cy="1504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9569D1-41A5-4FDA-BD8E-4559D5F2E67E}"/>
              </a:ext>
            </a:extLst>
          </p:cNvPr>
          <p:cNvSpPr txBox="1"/>
          <p:nvPr/>
        </p:nvSpPr>
        <p:spPr>
          <a:xfrm>
            <a:off x="8352482" y="6019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构造函数会很多</a:t>
            </a:r>
          </a:p>
        </p:txBody>
      </p:sp>
    </p:spTree>
    <p:extLst>
      <p:ext uri="{BB962C8B-B14F-4D97-AF65-F5344CB8AC3E}">
        <p14:creationId xmlns:p14="http://schemas.microsoft.com/office/powerpoint/2010/main" val="3173542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70F93-0574-41C4-800C-55034882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Session Frontend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A7A013-4832-424B-908F-545167832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Stat </a:t>
            </a:r>
            <a:r>
              <a:rPr lang="en-US" altLang="zh-CN" dirty="0" err="1"/>
              <a:t>startfile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Stat </a:t>
            </a:r>
            <a:r>
              <a:rPr lang="en-US" altLang="zh-CN" dirty="0" err="1"/>
              <a:t>stopfile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343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B5A560D-1568-42E3-B9C4-18044EDAD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5402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3688B6-DD02-44F6-9477-587EC95E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34" b="16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0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9165A-B2DA-49C7-B32A-B2DFEC75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 thread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916EA-C2B9-4E0E-9D49-CF6901B2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会创建一个命令列表（</a:t>
            </a:r>
            <a:r>
              <a:rPr lang="en-US" altLang="zh-CN" dirty="0"/>
              <a:t>Draw Call</a:t>
            </a:r>
            <a:r>
              <a:rPr lang="zh-CN" altLang="en-US" dirty="0"/>
              <a:t>）传给</a:t>
            </a:r>
            <a:r>
              <a:rPr lang="en-US" altLang="zh-CN" dirty="0"/>
              <a:t>GPU</a:t>
            </a:r>
            <a:r>
              <a:rPr lang="zh-CN" altLang="en-US" dirty="0"/>
              <a:t>去执行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视锥体裁剪不在相机可视范围内的物体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场景中物体太多会影响性能（</a:t>
            </a:r>
            <a:r>
              <a:rPr lang="en-US" altLang="zh-CN" dirty="0"/>
              <a:t>10-15k+ Epic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60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8FD8-E517-4EC7-9389-D9301FB7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Draw calls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AA6C8C-4F6C-4524-8B7D-0D305390D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70780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6996C-4420-4C89-BFF2-2F318184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CN" sz="320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56092A-1341-410F-9564-B32AB04BD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5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59983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81F30-5F69-4432-BD05-5BC85B07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7C276-638B-4B88-A067-3A5208B7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5472B3-0051-412F-ADFF-838F11C9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33"/>
            <a:ext cx="12192000" cy="648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0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62BA0-FF2B-4B5C-A01E-DC26EBFD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FD5CF-75D2-490D-81DC-82A96152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76829-0A12-45B4-8B47-BE86C10E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836"/>
            <a:ext cx="12192000" cy="63423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918781-3B3A-489C-9525-2B68617C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41510"/>
            <a:ext cx="9906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0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0520D-2D0C-4C65-B97A-6E875C0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/>
              <a:t>通过</a:t>
            </a:r>
            <a:r>
              <a:rPr lang="en-US" altLang="zh-CN" sz="5400"/>
              <a:t>Python</a:t>
            </a:r>
            <a:r>
              <a:rPr lang="zh-CN" altLang="en-US" sz="5400"/>
              <a:t>自动合并角色</a:t>
            </a:r>
            <a:endParaRPr lang="en-US" altLang="zh-CN" sz="5400"/>
          </a:p>
        </p:txBody>
      </p:sp>
      <p:sp>
        <p:nvSpPr>
          <p:cNvPr id="56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FD2047-FA90-45C9-A2F7-67FB853D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2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B1C0FF-FF4A-4D89-9943-5236B3A6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性能、质量、特性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C1506-BAD9-4F5D-B66C-90CDAABB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/>
          </a:p>
          <a:p>
            <a:endParaRPr lang="zh-CN" altLang="en-US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BD144-1C5A-402A-81C3-E4A9212B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012092"/>
            <a:ext cx="4935970" cy="23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2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C0B09C-CE99-4581-B293-18285A5BC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3" r="22576"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8F4030-22F2-4DFD-8826-5B364EC5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/>
              <a:t>减少</a:t>
            </a:r>
            <a:r>
              <a:rPr lang="en-US" altLang="zh-CN" dirty="0"/>
              <a:t>Draw Calls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F07738-9B75-465B-8658-807024C65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zh-CN" altLang="en-US" sz="1800" dirty="0"/>
              <a:t>不利于对象剔除</a:t>
            </a:r>
            <a:endParaRPr lang="en-US" altLang="zh-CN" sz="1800" dirty="0"/>
          </a:p>
          <a:p>
            <a:r>
              <a:rPr lang="zh-CN" altLang="en-US" sz="1800" dirty="0"/>
              <a:t>对光照图有影响</a:t>
            </a:r>
            <a:endParaRPr lang="en-US" altLang="zh-CN" sz="1800" dirty="0"/>
          </a:p>
          <a:p>
            <a:r>
              <a:rPr lang="zh-CN" altLang="en-US" sz="1800" dirty="0"/>
              <a:t>对碰撞计算有影响</a:t>
            </a:r>
            <a:endParaRPr lang="en-US" altLang="zh-CN" sz="1800" dirty="0"/>
          </a:p>
          <a:p>
            <a:r>
              <a:rPr lang="zh-CN" altLang="en-US" sz="1800" dirty="0"/>
              <a:t>对内存有影响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328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E8EA9C-2DD0-495C-B8AF-608EDD27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9" y="457201"/>
            <a:ext cx="2133877" cy="2753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C8B1F-48E5-4AB1-8146-95FB1FC4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0" y="457200"/>
            <a:ext cx="2154526" cy="27533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FB5570-1C8C-48D5-868F-80C327D5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52" y="120398"/>
            <a:ext cx="1869359" cy="33086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3EE690-9827-45A5-A0B4-6085D78FD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25" y="120398"/>
            <a:ext cx="1869359" cy="3308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0EA18-3F35-43EE-95EC-45B5F8E09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2" y="4205516"/>
            <a:ext cx="5492181" cy="137304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65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DAFAA7-40D5-405A-A8A0-2C28F442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rgbClr val="FFFFFF"/>
                </a:solidFill>
              </a:rPr>
              <a:t>减少</a:t>
            </a:r>
            <a:r>
              <a:rPr lang="en-US" altLang="zh-CN" sz="3200">
                <a:solidFill>
                  <a:srgbClr val="FFFFFF"/>
                </a:solidFill>
              </a:rPr>
              <a:t>Draw calls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B01D7-1072-4B2E-9F83-514FB0D7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zh-CN" altLang="en-US" sz="1800">
                <a:solidFill>
                  <a:srgbClr val="FFFFFF"/>
                </a:solidFill>
              </a:rPr>
              <a:t>在不同的屏占比，采用不同的</a:t>
            </a:r>
            <a:r>
              <a:rPr lang="en-US" altLang="zh-CN" sz="1800">
                <a:solidFill>
                  <a:srgbClr val="FFFFFF"/>
                </a:solidFill>
              </a:rPr>
              <a:t>LOD</a:t>
            </a:r>
            <a:endParaRPr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2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4C5534-9498-4EF2-9DA3-DD03E933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减少</a:t>
            </a:r>
            <a:r>
              <a:rPr lang="en-US" altLang="zh-CN" sz="2800" dirty="0"/>
              <a:t>Draw Calls</a:t>
            </a:r>
            <a:endParaRPr lang="zh-CN" altLang="en-US" sz="2800" dirty="0"/>
          </a:p>
        </p:txBody>
      </p:sp>
      <p:sp>
        <p:nvSpPr>
          <p:cNvPr id="13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623EF9-9137-486F-BFD9-05F9630C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zh-CN" altLang="en-US" sz="1700" dirty="0"/>
              <a:t>合并模型、材质、地形裁剪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4C93E-A658-4137-B0E0-4274E8FB0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8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3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AC307-F1DB-4939-9F3E-17EFA077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HLOD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C40A0-E336-493E-BC2A-6A521B0DB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把</a:t>
            </a:r>
            <a:r>
              <a:rPr lang="en-US" altLang="zh-CN" dirty="0"/>
              <a:t>LOD3</a:t>
            </a:r>
            <a:r>
              <a:rPr lang="zh-CN" altLang="en-US" dirty="0"/>
              <a:t>级别生成的</a:t>
            </a:r>
            <a:r>
              <a:rPr lang="en-US" altLang="zh-CN" dirty="0"/>
              <a:t>Mesh</a:t>
            </a:r>
            <a:r>
              <a:rPr lang="zh-CN" altLang="en-US" dirty="0"/>
              <a:t>，合成一个</a:t>
            </a:r>
            <a:r>
              <a:rPr lang="en-US" altLang="zh-CN" dirty="0"/>
              <a:t>Proxy</a:t>
            </a:r>
            <a:r>
              <a:rPr lang="zh-CN" altLang="en-US" dirty="0"/>
              <a:t>的代理，这个代理也是</a:t>
            </a:r>
            <a:r>
              <a:rPr lang="en-US" altLang="zh-CN" dirty="0" err="1"/>
              <a:t>StaticMesh</a:t>
            </a:r>
            <a:r>
              <a:rPr lang="zh-CN" altLang="en-US" dirty="0"/>
              <a:t>和纹理，这样做的好处是，你都使用</a:t>
            </a:r>
            <a:r>
              <a:rPr lang="en-US" altLang="zh-CN" dirty="0"/>
              <a:t>LOD3</a:t>
            </a:r>
            <a:r>
              <a:rPr lang="zh-CN" altLang="en-US" dirty="0"/>
              <a:t>了，想必是离得很远的，那还绘制个三四千的组件不划算。不如直接合成一个</a:t>
            </a:r>
            <a:r>
              <a:rPr lang="en-US" altLang="zh-CN" dirty="0" err="1"/>
              <a:t>StaticMesh</a:t>
            </a:r>
            <a:r>
              <a:rPr lang="zh-CN" altLang="en-US" dirty="0"/>
              <a:t>画出来。</a:t>
            </a:r>
          </a:p>
        </p:txBody>
      </p:sp>
    </p:spTree>
    <p:extLst>
      <p:ext uri="{BB962C8B-B14F-4D97-AF65-F5344CB8AC3E}">
        <p14:creationId xmlns:p14="http://schemas.microsoft.com/office/powerpoint/2010/main" val="37833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2A478-DD2F-4ADC-A994-56BDFBC3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GPU Thread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2E65A-C390-407F-8F1D-BDDF43A2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ShowFlag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046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E12FA-2449-40FD-A57F-B90D95E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 Thread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4ABDA-29A7-44B7-A3BF-C54AACFC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GPU Profiling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2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7C30F-A72F-46A0-BBE6-8CFACED8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过度绘制（</a:t>
            </a:r>
            <a:r>
              <a:rPr lang="en-US" altLang="zh-CN" dirty="0"/>
              <a:t>Overdraw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0B4E9-CE7B-41EA-AC23-A0FFE085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156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80A5-2051-4297-A93F-E71CE1AE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Quad Overdraw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9A6CA1-117B-472E-8FCE-FB2DD3714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67950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48F86-8C01-44D3-AB0C-470FF4AE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altLang="zh-CN" sz="3200" dirty="0"/>
              <a:t>Shader Complexity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78C5E1-5E34-495D-B764-2EB819C5A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2656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88A3BC-18CB-4E6F-BCBA-AD04F031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522604"/>
            <a:ext cx="3150129" cy="1544422"/>
          </a:xfrm>
        </p:spPr>
        <p:txBody>
          <a:bodyPr anchor="b">
            <a:normAutofit/>
          </a:bodyPr>
          <a:lstStyle/>
          <a:p>
            <a:r>
              <a:rPr lang="en-GB" altLang="zh-CN" sz="4000"/>
              <a:t>Shader Complexity</a:t>
            </a:r>
            <a:endParaRPr lang="zh-CN" altLang="en-US" sz="40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0FBE0-EFCA-44CF-A065-97245AD1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r>
              <a:rPr lang="zh-CN" altLang="en-US" sz="2000" dirty="0"/>
              <a:t>指令数太多</a:t>
            </a:r>
            <a:endParaRPr lang="en-US" altLang="zh-CN" sz="2000" dirty="0"/>
          </a:p>
          <a:p>
            <a:r>
              <a:rPr lang="zh-CN" altLang="en-US" sz="2000" dirty="0"/>
              <a:t>采样的贴图数太多</a:t>
            </a:r>
            <a:endParaRPr lang="en-US" altLang="zh-CN" sz="2000" dirty="0"/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开销</a:t>
            </a:r>
            <a:endParaRPr lang="en-US" altLang="zh-CN" sz="2000" dirty="0"/>
          </a:p>
          <a:p>
            <a:r>
              <a:rPr lang="zh-CN" altLang="en-US" sz="2000" dirty="0"/>
              <a:t>质量切换、参数切换</a:t>
            </a:r>
            <a:endParaRPr lang="en-US" altLang="zh-CN" sz="2000" dirty="0"/>
          </a:p>
          <a:p>
            <a:r>
              <a:rPr lang="zh-CN" altLang="en-US" sz="2000" dirty="0"/>
              <a:t>复杂的运算如果可以挪到顶点着色器就挪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60A40-A1BE-4F3C-B5C7-019D0339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r="22450" b="1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DC668-DF12-46DE-8989-54FCCBBEF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8" r="21125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BF3FEE-19D2-4927-82D5-71AC54D6D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6" r="24105" b="-1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E06E4F-689C-4C20-96C4-2FC1B8E49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6" r="3" b="1837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大纲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C99D5-CDEE-471F-AF4D-3F45423C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" r="5" b="5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4CE0A5-1BDD-42E8-98AB-4EF86919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1196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4C0142-9B38-495C-B20D-51084CF7C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" r="1113" b="-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C067C67-7F5D-452F-814C-D5259A55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影响性能的因素有哪些？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通过一些常用的工具帮助定位瓶颈。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分享一些常见的问题。</a:t>
            </a:r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966760-823C-4977-93A7-63BC715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200"/>
              <a:t>Niagra LOD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10737A6-4B26-4225-B13D-0DA80928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786195"/>
            <a:ext cx="5586942" cy="170401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0D1324-4304-4499-AA5D-E883D758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204" y="3996108"/>
            <a:ext cx="5586942" cy="20951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7AAE0D-C286-44C6-B0EB-BE0267C37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4177683"/>
            <a:ext cx="5586942" cy="17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07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C56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1571CD2-F144-406F-845B-3C655E4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800">
                <a:solidFill>
                  <a:srgbClr val="4C5642"/>
                </a:solidFill>
              </a:rPr>
              <a:t>StaticMeshLODGroup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B66552-9B50-4B5E-9C8F-CFD2E1C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7" r="-1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4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40F9DD-F059-4782-8AF9-BE688EEE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altLang="zh-CN" sz="2600">
                <a:solidFill>
                  <a:schemeClr val="bg1"/>
                </a:solidFill>
              </a:rPr>
              <a:t>Light Complexity</a:t>
            </a:r>
            <a:endParaRPr lang="zh-CN" altLang="en-US" sz="260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63A6CA-05AD-4F2A-9266-38F53D56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1290699"/>
            <a:ext cx="5212080" cy="2241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58B07F-1747-4E6F-8D5A-3B075A90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1297214"/>
            <a:ext cx="5212080" cy="222816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0D0E0-AF8A-4062-A3FD-D06FFFF3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1700" dirty="0">
                <a:solidFill>
                  <a:schemeClr val="bg1"/>
                </a:solidFill>
              </a:rPr>
              <a:t>减少动态光数量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投射阴影开销很大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固定光源，尽量避免重叠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手动开关光源</a:t>
            </a:r>
          </a:p>
        </p:txBody>
      </p:sp>
    </p:spTree>
    <p:extLst>
      <p:ext uri="{BB962C8B-B14F-4D97-AF65-F5344CB8AC3E}">
        <p14:creationId xmlns:p14="http://schemas.microsoft.com/office/powerpoint/2010/main" val="237206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498B4B-51A7-47A6-8BFF-1705AD33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Automation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959B83-AB9C-4962-8E1D-A93B545F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3629555" cy="29415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规范化制作流程</a:t>
            </a:r>
            <a:endParaRPr lang="en-US" altLang="zh-CN" sz="18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11F7E6-122B-4F0D-B9F5-C611A14B2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48" y="1036142"/>
            <a:ext cx="3066482" cy="2315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40C162-69FA-493E-AD90-9D4918B6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868" y="1250796"/>
            <a:ext cx="3066482" cy="2100539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1D7105-DE2B-46BB-B67F-81761D7BA4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"/>
          <a:stretch/>
        </p:blipFill>
        <p:spPr>
          <a:xfrm>
            <a:off x="5189784" y="3498320"/>
            <a:ext cx="3066482" cy="11426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030AD0-6B22-42F0-9725-D1864F800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104" y="3498320"/>
            <a:ext cx="3066482" cy="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1A8F9-7B2D-4CF9-A56B-8B9191EB8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" t="6015" r="2667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83441E-C35A-43B6-AE7F-A8771F2D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/>
              <a:t>为什么要性能优化？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8067B-3D92-40B8-8165-647C56C4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让目标手机不发烫、不掉帧（核心目的）</a:t>
            </a:r>
            <a:endParaRPr lang="en-US" altLang="zh-CN" sz="1700" dirty="0"/>
          </a:p>
          <a:p>
            <a:r>
              <a:rPr lang="zh-CN" altLang="en-US" sz="1700" dirty="0"/>
              <a:t>可以运行更好的美术效果</a:t>
            </a:r>
            <a:endParaRPr lang="en-US" altLang="zh-CN" sz="1700" dirty="0"/>
          </a:p>
          <a:p>
            <a:r>
              <a:rPr lang="zh-CN" altLang="en-US" sz="1700" dirty="0"/>
              <a:t>开发起来更容易</a:t>
            </a:r>
            <a:endParaRPr lang="en-US" altLang="zh-CN" sz="1700" dirty="0"/>
          </a:p>
          <a:p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2937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第三季度手机谁卖得好？小米国产品牌第一，苹果出货量狂涨_全球">
            <a:extLst>
              <a:ext uri="{FF2B5EF4-FFF2-40B4-BE49-F238E27FC236}">
                <a16:creationId xmlns:a16="http://schemas.microsoft.com/office/drawing/2014/main" id="{A311F2A7-BDAC-49E3-8D4E-2FA5C304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9091" r="2247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5E256F-5A2C-459D-90BA-944994F3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 dirty="0"/>
              <a:t>机型适配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4FCD56B-419C-4C91-B6E2-F439484F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可扩展性（画质低中高）</a:t>
            </a:r>
            <a:endParaRPr lang="en-US" altLang="zh-CN" sz="1700" dirty="0"/>
          </a:p>
          <a:p>
            <a:r>
              <a:rPr lang="en-US" altLang="zh-CN" sz="1700" dirty="0"/>
              <a:t>Iphone8</a:t>
            </a:r>
            <a:r>
              <a:rPr lang="zh-CN" altLang="en-US" sz="1700" dirty="0"/>
              <a:t>和高通</a:t>
            </a:r>
            <a:r>
              <a:rPr lang="en-US" altLang="zh-CN" sz="1700" dirty="0"/>
              <a:t>625</a:t>
            </a:r>
            <a:endParaRPr lang="en-US" sz="1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7403D9-33EF-4771-9A69-1ADBB97A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泛泛的来讲：减少模型数量，减少</a:t>
            </a:r>
            <a:r>
              <a:rPr lang="en-US" altLang="zh-CN"/>
              <a:t>/</a:t>
            </a:r>
            <a:r>
              <a:rPr lang="zh-CN" altLang="en-US"/>
              <a:t>合并</a:t>
            </a:r>
            <a:r>
              <a:rPr lang="en-US" altLang="zh-CN"/>
              <a:t>draw call</a:t>
            </a:r>
            <a:r>
              <a:rPr lang="zh-CN" altLang="en-US"/>
              <a:t>，压缩贴图尺寸，压缩贴图，使用</a:t>
            </a:r>
            <a:r>
              <a:rPr lang="en-US" altLang="zh-CN"/>
              <a:t>lod</a:t>
            </a:r>
            <a:r>
              <a:rPr lang="zh-CN" altLang="en-US"/>
              <a:t>，但是这些其实是正确但无用的话。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3429000"/>
            <a:ext cx="4100830" cy="2214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16</a:t>
            </a:r>
            <a:r>
              <a:rPr lang="zh-CN" altLang="en-US"/>
              <a:t>毫秒原则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一般游戏，只要保证每帧耗时不超过</a:t>
            </a:r>
            <a:r>
              <a:rPr lang="en-US" altLang="zh-CN"/>
              <a:t>16ms</a:t>
            </a:r>
            <a:r>
              <a:rPr lang="zh-CN" altLang="en-US"/>
              <a:t>，就是一秒</a:t>
            </a:r>
            <a:r>
              <a:rPr lang="en-US" altLang="zh-CN"/>
              <a:t>60</a:t>
            </a:r>
            <a:r>
              <a:rPr lang="zh-CN" altLang="en-US"/>
              <a:t>帧，那基本没啥事，但是我们是</a:t>
            </a:r>
            <a:r>
              <a:rPr lang="en-US" altLang="zh-CN"/>
              <a:t>zplan</a:t>
            </a:r>
            <a:r>
              <a:rPr lang="zh-CN" altLang="en-US"/>
              <a:t>，</a:t>
            </a:r>
            <a:r>
              <a:rPr lang="en-US" altLang="zh-CN"/>
              <a:t>qq</a:t>
            </a:r>
            <a:r>
              <a:rPr lang="zh-CN" altLang="en-US"/>
              <a:t>会吃掉一部分新能，平台又回吃掉一部分性能，所以通过测试发现，只要超过</a:t>
            </a:r>
            <a:r>
              <a:rPr lang="en-US" altLang="zh-CN"/>
              <a:t>10ms</a:t>
            </a:r>
            <a:r>
              <a:rPr lang="zh-CN" altLang="en-US"/>
              <a:t>，一段时间后就会发热降频。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优化手段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case-by-case</a:t>
            </a:r>
            <a:r>
              <a:rPr lang="zh-CN" altLang="en-US" dirty="0"/>
              <a:t>：是的，没有什么更好的办法</a:t>
            </a:r>
            <a:endParaRPr lang="en-US" altLang="zh-CN" dirty="0"/>
          </a:p>
          <a:p>
            <a:r>
              <a:rPr lang="en-US" altLang="zh-CN"/>
              <a:t>https://docs.unrealengine.com/4.27/zh-CN/TestingAndOptimization/PerformanceAndProfiling/Guidelines/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1064</Words>
  <Application>Microsoft Office PowerPoint</Application>
  <PresentationFormat>宽屏</PresentationFormat>
  <Paragraphs>122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主题</vt:lpstr>
      <vt:lpstr>音游性能优化</vt:lpstr>
      <vt:lpstr>性能、目标帧率、画面质量</vt:lpstr>
      <vt:lpstr>性能、质量、特性 </vt:lpstr>
      <vt:lpstr>大纲</vt:lpstr>
      <vt:lpstr>为什么要性能优化？</vt:lpstr>
      <vt:lpstr>机型适配</vt:lpstr>
      <vt:lpstr>优化什么？</vt:lpstr>
      <vt:lpstr>16毫秒原则</vt:lpstr>
      <vt:lpstr>优化手段</vt:lpstr>
      <vt:lpstr>renderpass</vt:lpstr>
      <vt:lpstr>移动设备渲染通用优化建议</vt:lpstr>
      <vt:lpstr>寻找瓶颈</vt:lpstr>
      <vt:lpstr>定义瓶颈</vt:lpstr>
      <vt:lpstr>分析一帧</vt:lpstr>
      <vt:lpstr>分析一帧</vt:lpstr>
      <vt:lpstr>Profiling(CPU)</vt:lpstr>
      <vt:lpstr>游戏线程</vt:lpstr>
      <vt:lpstr>Tick</vt:lpstr>
      <vt:lpstr>Tick</vt:lpstr>
      <vt:lpstr>耗时高的函数</vt:lpstr>
      <vt:lpstr>Session Frontend</vt:lpstr>
      <vt:lpstr>PowerPoint 演示文稿</vt:lpstr>
      <vt:lpstr>PowerPoint 演示文稿</vt:lpstr>
      <vt:lpstr>Draw thread</vt:lpstr>
      <vt:lpstr>Draw calls</vt:lpstr>
      <vt:lpstr>PowerPoint 演示文稿</vt:lpstr>
      <vt:lpstr>PowerPoint 演示文稿</vt:lpstr>
      <vt:lpstr>PowerPoint 演示文稿</vt:lpstr>
      <vt:lpstr>通过Python自动合并角色</vt:lpstr>
      <vt:lpstr>减少Draw Calls </vt:lpstr>
      <vt:lpstr>减少Draw calls</vt:lpstr>
      <vt:lpstr>减少Draw Calls</vt:lpstr>
      <vt:lpstr>HLOD</vt:lpstr>
      <vt:lpstr>GPU Thread</vt:lpstr>
      <vt:lpstr>GPU Thread</vt:lpstr>
      <vt:lpstr>过度绘制（Overdraw）</vt:lpstr>
      <vt:lpstr>Quad Overdraw</vt:lpstr>
      <vt:lpstr>Shader Complexity</vt:lpstr>
      <vt:lpstr>Shader Complexity</vt:lpstr>
      <vt:lpstr>Niagra LOD</vt:lpstr>
      <vt:lpstr>StaticMeshLODGroup</vt:lpstr>
      <vt:lpstr>Light Complexity</vt:lpstr>
      <vt:lpstr>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音游性能优化</dc:title>
  <dc:creator>T162129</dc:creator>
  <cp:lastModifiedBy>T162129</cp:lastModifiedBy>
  <cp:revision>1</cp:revision>
  <dcterms:created xsi:type="dcterms:W3CDTF">2022-02-24T09:34:55Z</dcterms:created>
  <dcterms:modified xsi:type="dcterms:W3CDTF">2022-02-24T09:34:56Z</dcterms:modified>
</cp:coreProperties>
</file>